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12192000" cy="6858000"/>
  <p:embeddedFontLst>
    <p:embeddedFont>
      <p:font typeface="Rubik" panose="00000500000000000000" pitchFamily="2" charset="-79"/>
      <p:regular r:id="rId19"/>
      <p:bold r:id="rId20"/>
      <p:italic r:id="rId21"/>
      <p:boldItalic r:id="rId22"/>
    </p:embeddedFont>
    <p:embeddedFont>
      <p:font typeface="Trebuchet MS" panose="020B0603020202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jpryyKCehcvhd0/XqvLGK1snbH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6905625" y="0"/>
            <a:ext cx="5283200" cy="344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" name="Google Shape;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b68dc3efd5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2b68dc3efd5_1_3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2b68dc3efd5_1_3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68dc3efd5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2b68dc3efd5_1_3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g2b68dc3efd5_1_3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b68dc3efd5_2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g2b68dc3efd5_2_39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g2b68dc3efd5_2_39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68dc3efd5_2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g2b68dc3efd5_2_2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g2b68dc3efd5_2_2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b68dc3efd5_2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2b68dc3efd5_2_1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2" name="Google Shape;162;g2b68dc3efd5_2_14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68dc3efd5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b68dc3efd5_2_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7" name="Google Shape;177;g2b68dc3efd5_2_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2b68dc3efd5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g2b68dc3efd5_1_25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" name="Google Shape;58;g2b68dc3efd5_1_25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b4abc5dd5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b4abc5dd54_0_6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g2b4abc5dd54_0_6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b68254bf02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g2b68254bf02_1_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4" name="Google Shape;74;g2b68254bf02_1_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b68254bf02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2b68254bf02_1_8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4" name="Google Shape;84;g2b68254bf02_1_8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68254bf02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b68254bf02_1_31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b68254bf02_1_31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b68254bf02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2b68254bf02_1_2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4" name="Google Shape;104;g2b68254bf02_1_2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b68dc3efd5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b68dc3efd5_1_2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g2b68dc3efd5_1_2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b68dc3efd5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g2b68dc3efd5_1_13:notes"/>
          <p:cNvSpPr txBox="1">
            <a:spLocks noGrp="1"/>
          </p:cNvSpPr>
          <p:nvPr>
            <p:ph type="body" idx="1"/>
          </p:nvPr>
        </p:nvSpPr>
        <p:spPr>
          <a:xfrm>
            <a:off x="1219200" y="3300413"/>
            <a:ext cx="9753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g2b68dc3efd5_1_13:notes"/>
          <p:cNvSpPr txBox="1">
            <a:spLocks noGrp="1"/>
          </p:cNvSpPr>
          <p:nvPr>
            <p:ph type="sldNum" idx="12"/>
          </p:nvPr>
        </p:nvSpPr>
        <p:spPr>
          <a:xfrm>
            <a:off x="6905625" y="6513513"/>
            <a:ext cx="5283300" cy="3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>
            <a:spLocks noGrp="1"/>
          </p:cNvSpPr>
          <p:nvPr>
            <p:ph type="title"/>
          </p:nvPr>
        </p:nvSpPr>
        <p:spPr>
          <a:xfrm>
            <a:off x="853846" y="334721"/>
            <a:ext cx="10484307" cy="157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body" idx="1"/>
          </p:nvPr>
        </p:nvSpPr>
        <p:spPr>
          <a:xfrm>
            <a:off x="570687" y="1425702"/>
            <a:ext cx="4909185" cy="173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 b="1" i="0">
                <a:solidFill>
                  <a:srgbClr val="1F386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853846" y="334721"/>
            <a:ext cx="10484307" cy="157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9"/>
          <p:cNvSpPr txBox="1">
            <a:spLocks noGrp="1"/>
          </p:cNvSpPr>
          <p:nvPr>
            <p:ph type="ctrTitle"/>
          </p:nvPr>
        </p:nvSpPr>
        <p:spPr>
          <a:xfrm>
            <a:off x="3840860" y="524713"/>
            <a:ext cx="4510278" cy="56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500" b="1" i="0">
                <a:solidFill>
                  <a:srgbClr val="1F386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0"/>
          <p:cNvSpPr txBox="1">
            <a:spLocks noGrp="1"/>
          </p:cNvSpPr>
          <p:nvPr>
            <p:ph type="title"/>
          </p:nvPr>
        </p:nvSpPr>
        <p:spPr>
          <a:xfrm>
            <a:off x="853846" y="334721"/>
            <a:ext cx="10484307" cy="157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8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6095999"/>
            <a:ext cx="11734799" cy="7619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5"/>
          <p:cNvSpPr/>
          <p:nvPr/>
        </p:nvSpPr>
        <p:spPr>
          <a:xfrm>
            <a:off x="761518" y="1"/>
            <a:ext cx="2564765" cy="127000"/>
          </a:xfrm>
          <a:custGeom>
            <a:avLst/>
            <a:gdLst/>
            <a:ahLst/>
            <a:cxnLst/>
            <a:rect l="l" t="t" r="r" b="b"/>
            <a:pathLst>
              <a:path w="2564765" h="127000" extrusionOk="0">
                <a:moveTo>
                  <a:pt x="0" y="126458"/>
                </a:moveTo>
                <a:lnTo>
                  <a:pt x="2564236" y="126458"/>
                </a:lnTo>
                <a:lnTo>
                  <a:pt x="2564236" y="0"/>
                </a:lnTo>
                <a:lnTo>
                  <a:pt x="0" y="0"/>
                </a:lnTo>
                <a:lnTo>
                  <a:pt x="0" y="126458"/>
                </a:lnTo>
                <a:close/>
              </a:path>
            </a:pathLst>
          </a:custGeom>
          <a:solidFill>
            <a:srgbClr val="3B61B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5"/>
          <p:cNvSpPr txBox="1">
            <a:spLocks noGrp="1"/>
          </p:cNvSpPr>
          <p:nvPr>
            <p:ph type="title"/>
          </p:nvPr>
        </p:nvSpPr>
        <p:spPr>
          <a:xfrm>
            <a:off x="853846" y="334721"/>
            <a:ext cx="10484307" cy="1575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body" idx="1"/>
          </p:nvPr>
        </p:nvSpPr>
        <p:spPr>
          <a:xfrm>
            <a:off x="570687" y="1425702"/>
            <a:ext cx="4909185" cy="1731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100" b="1" i="0" u="none" strike="noStrike" cap="none">
                <a:solidFill>
                  <a:srgbClr val="1F3863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ncoming@unibg.i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ibg.it/global/students-exchange/erasmus-incoming-student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rasmus.exchange@unibg.i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unibg.it/global/students-exchange/erasmus-incoming-stud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n.unibg.it/study/attendance/courses-li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1"/>
          <p:cNvGrpSpPr/>
          <p:nvPr/>
        </p:nvGrpSpPr>
        <p:grpSpPr>
          <a:xfrm>
            <a:off x="0" y="0"/>
            <a:ext cx="12191999" cy="6857997"/>
            <a:chOff x="0" y="0"/>
            <a:chExt cx="12191999" cy="6857997"/>
          </a:xfrm>
        </p:grpSpPr>
        <p:sp>
          <p:nvSpPr>
            <p:cNvPr id="50" name="Google Shape;50;p1"/>
            <p:cNvSpPr/>
            <p:nvPr/>
          </p:nvSpPr>
          <p:spPr>
            <a:xfrm>
              <a:off x="761518" y="1"/>
              <a:ext cx="2564765" cy="127000"/>
            </a:xfrm>
            <a:custGeom>
              <a:avLst/>
              <a:gdLst/>
              <a:ahLst/>
              <a:cxnLst/>
              <a:rect l="l" t="t" r="r" b="b"/>
              <a:pathLst>
                <a:path w="2564765" h="127000" extrusionOk="0">
                  <a:moveTo>
                    <a:pt x="0" y="126458"/>
                  </a:moveTo>
                  <a:lnTo>
                    <a:pt x="2564236" y="126458"/>
                  </a:lnTo>
                  <a:lnTo>
                    <a:pt x="2564236" y="0"/>
                  </a:lnTo>
                  <a:lnTo>
                    <a:pt x="0" y="0"/>
                  </a:lnTo>
                  <a:lnTo>
                    <a:pt x="0" y="126458"/>
                  </a:lnTo>
                  <a:close/>
                </a:path>
              </a:pathLst>
            </a:custGeom>
            <a:solidFill>
              <a:srgbClr val="3B61B3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1" name="Google Shape;51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1999" cy="685799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" name="Google Shape;52;p1"/>
          <p:cNvSpPr txBox="1"/>
          <p:nvPr/>
        </p:nvSpPr>
        <p:spPr>
          <a:xfrm>
            <a:off x="7517100" y="6376206"/>
            <a:ext cx="1393800" cy="1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sng" strike="noStrike" cap="none">
                <a:solidFill>
                  <a:srgbClr val="0462C1"/>
                </a:solid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incoming@unibg.it</a:t>
            </a:r>
            <a:endParaRPr sz="11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3" name="Google Shape;53;p1"/>
          <p:cNvSpPr txBox="1"/>
          <p:nvPr/>
        </p:nvSpPr>
        <p:spPr>
          <a:xfrm>
            <a:off x="9656063" y="6202781"/>
            <a:ext cx="1393698" cy="528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via San Bernardino  72/e</a:t>
            </a:r>
            <a:endParaRPr sz="11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100" b="0" i="0" u="none" strike="noStrike" cap="none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Bergamo</a:t>
            </a:r>
            <a:endParaRPr sz="1100" b="0" i="0" u="none" strike="noStrike" cap="none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54" name="Google Shape;54;p1"/>
          <p:cNvSpPr txBox="1"/>
          <p:nvPr/>
        </p:nvSpPr>
        <p:spPr>
          <a:xfrm>
            <a:off x="5012925" y="236400"/>
            <a:ext cx="7030200" cy="9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lvl="0" indent="0" algn="r" rtl="0">
              <a:lnSpc>
                <a:spcPct val="9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700" b="1" i="1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LEARNING AGREEMENT </a:t>
            </a:r>
            <a:endParaRPr sz="4700" b="1" i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5095" marR="118745" lvl="0" indent="0" algn="r" rtl="0">
              <a:lnSpc>
                <a:spcPct val="80937"/>
              </a:lnSpc>
              <a:spcBef>
                <a:spcPts val="22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Guideline for incoming Erasmus Students</a:t>
            </a:r>
            <a:endParaRPr sz="1900" b="1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b68dc3efd5_1_31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4" name="Google Shape;134;g2b68dc3efd5_1_31"/>
          <p:cNvSpPr/>
          <p:nvPr/>
        </p:nvSpPr>
        <p:spPr>
          <a:xfrm>
            <a:off x="312025" y="292600"/>
            <a:ext cx="11518200" cy="54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000" b="1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HOW TO CHANGE  YOUR LEARNING  AGREEMENT</a:t>
            </a:r>
            <a:endParaRPr sz="40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Exceptional Changes can be done by filling in the DURING MOBILITY LEARNING AGREEMENT form.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 can download the Learning Agreement During Mobility from </a:t>
            </a:r>
            <a:r>
              <a:rPr lang="en-GB" sz="24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University of Bergamo webpage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&gt; Global 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&gt; Erasmus - Incoming students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&gt; During your Erasmus+ Stay: what to do – During mobility Learning Agreement and exams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b68dc3efd5_1_38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1" name="Google Shape;141;g2b68dc3efd5_1_38"/>
          <p:cNvSpPr txBox="1"/>
          <p:nvPr/>
        </p:nvSpPr>
        <p:spPr>
          <a:xfrm>
            <a:off x="777600" y="490450"/>
            <a:ext cx="11113800" cy="2386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355600" marR="125729" lvl="0" indent="-37465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dirty="0">
                <a:latin typeface="Rubik"/>
                <a:ea typeface="Rubik"/>
                <a:cs typeface="Rubik"/>
                <a:sym typeface="Rubik"/>
              </a:rPr>
              <a:t>Please verify </a:t>
            </a:r>
            <a:r>
              <a:rPr lang="en-GB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the changes you want to make with the International Departmental coordinator in Bergamo or with the International office.</a:t>
            </a:r>
            <a:endParaRPr sz="2400" dirty="0"/>
          </a:p>
          <a:p>
            <a:pPr marL="355600" marR="125729" lvl="0" indent="-374650" algn="l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 dirty="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Fill in Table A2</a:t>
            </a:r>
            <a:r>
              <a:rPr lang="en-GB" sz="2400" dirty="0">
                <a:latin typeface="Rubik"/>
                <a:ea typeface="Rubik"/>
                <a:cs typeface="Rubik"/>
                <a:sym typeface="Rubik"/>
              </a:rPr>
              <a:t> indicating</a:t>
            </a:r>
            <a:r>
              <a:rPr lang="en-GB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both the previous and the new exam choices, as long as the confirmed one</a:t>
            </a:r>
            <a:endParaRPr sz="2400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  <a:p>
            <a:pPr marL="355600" marR="125729" lvl="0" indent="-374650" algn="l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SzPts val="2400"/>
              <a:buFont typeface="Rubik"/>
              <a:buChar char="•"/>
            </a:pPr>
            <a:r>
              <a:rPr lang="en-GB" sz="2400" dirty="0">
                <a:latin typeface="Rubik"/>
                <a:ea typeface="Rubik"/>
                <a:cs typeface="Rubik"/>
                <a:sym typeface="Rubik"/>
              </a:rPr>
              <a:t>Remember to specify the reason for your change</a:t>
            </a:r>
            <a:endParaRPr sz="2400" dirty="0">
              <a:latin typeface="Rubik"/>
              <a:ea typeface="Rubik"/>
              <a:cs typeface="Rubik"/>
              <a:sym typeface="Rubik"/>
            </a:endParaRPr>
          </a:p>
          <a:p>
            <a:pPr marL="0" marR="5080" lvl="0" indent="0" algn="l" rtl="0">
              <a:spcBef>
                <a:spcPts val="140"/>
              </a:spcBef>
              <a:spcAft>
                <a:spcPts val="0"/>
              </a:spcAft>
              <a:buNone/>
            </a:pPr>
            <a:r>
              <a:rPr lang="en-GB" sz="2400" dirty="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400" dirty="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2" name="Google Shape;142;g2b68dc3efd5_1_38"/>
          <p:cNvPicPr preferRelativeResize="0"/>
          <p:nvPr/>
        </p:nvPicPr>
        <p:blipFill rotWithShape="1">
          <a:blip r:embed="rId3">
            <a:alphaModFix/>
          </a:blip>
          <a:srcRect l="18714" t="31567" r="20145" b="28244"/>
          <a:stretch/>
        </p:blipFill>
        <p:spPr>
          <a:xfrm>
            <a:off x="1056992" y="2527597"/>
            <a:ext cx="9851750" cy="3642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68dc3efd5_2_39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9" name="Google Shape;149;g2b68dc3efd5_2_39"/>
          <p:cNvSpPr txBox="1"/>
          <p:nvPr/>
        </p:nvSpPr>
        <p:spPr>
          <a:xfrm>
            <a:off x="1953600" y="853900"/>
            <a:ext cx="82848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355600" marR="125729" lvl="0" indent="-374650" algn="ctr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Table B2</a:t>
            </a:r>
            <a:r>
              <a:rPr lang="en-GB" sz="2400">
                <a:latin typeface="Rubik"/>
                <a:ea typeface="Rubik"/>
                <a:cs typeface="Rubik"/>
                <a:sym typeface="Rubik"/>
              </a:rPr>
              <a:t> needs to be filled in only if the changes in the Table A2 affect the ones in Table B2.</a:t>
            </a:r>
            <a:endParaRPr sz="2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0" name="Google Shape;150;g2b68dc3efd5_2_39"/>
          <p:cNvPicPr preferRelativeResize="0"/>
          <p:nvPr/>
        </p:nvPicPr>
        <p:blipFill rotWithShape="1">
          <a:blip r:embed="rId3">
            <a:alphaModFix/>
          </a:blip>
          <a:srcRect l="19439" t="30854" r="20597" b="32273"/>
          <a:stretch/>
        </p:blipFill>
        <p:spPr>
          <a:xfrm>
            <a:off x="1263051" y="2042725"/>
            <a:ext cx="9665899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b68dc3efd5_2_21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7" name="Google Shape;157;g2b68dc3efd5_2_21"/>
          <p:cNvSpPr txBox="1"/>
          <p:nvPr/>
        </p:nvSpPr>
        <p:spPr>
          <a:xfrm>
            <a:off x="408150" y="553375"/>
            <a:ext cx="11375700" cy="15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355600" marR="0" lvl="0" indent="-374650" algn="l" rtl="0">
              <a:lnSpc>
                <a:spcPct val="107894"/>
              </a:lnSpc>
              <a:spcBef>
                <a:spcPts val="1435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GB" sz="2400" b="1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CHANGES TO THE LEARNING AGREEMENT </a:t>
            </a:r>
            <a:r>
              <a:rPr lang="en-GB" sz="2400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must be approved by:</a:t>
            </a:r>
            <a:endParaRPr sz="2400"/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•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student;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•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responsible person at the Sending Institution;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914400" lvl="1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•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responsible person at the Receiving Institution</a:t>
            </a:r>
            <a:r>
              <a:rPr lang="en-GB" sz="2400" b="0" i="0" u="none" strike="noStrike" cap="none">
                <a:solidFill>
                  <a:srgbClr val="000000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  <a:endParaRPr sz="2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8" name="Google Shape;158;g2b68dc3efd5_2_21"/>
          <p:cNvPicPr preferRelativeResize="0"/>
          <p:nvPr/>
        </p:nvPicPr>
        <p:blipFill rotWithShape="1">
          <a:blip r:embed="rId3">
            <a:alphaModFix/>
          </a:blip>
          <a:srcRect l="19249" t="43282" r="20217" b="38895"/>
          <a:stretch/>
        </p:blipFill>
        <p:spPr>
          <a:xfrm>
            <a:off x="408149" y="2862400"/>
            <a:ext cx="10323149" cy="170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68dc3efd5_2_14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5" name="Google Shape;165;g2b68dc3efd5_2_14"/>
          <p:cNvSpPr txBox="1"/>
          <p:nvPr/>
        </p:nvSpPr>
        <p:spPr>
          <a:xfrm>
            <a:off x="366400" y="241675"/>
            <a:ext cx="21036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0" marR="125729" lvl="0" indent="0" algn="l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An example of change in your LA</a:t>
            </a:r>
            <a:endParaRPr sz="2400">
              <a:solidFill>
                <a:srgbClr val="000000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6" name="Google Shape;166;g2b68dc3efd5_2_14"/>
          <p:cNvSpPr txBox="1"/>
          <p:nvPr/>
        </p:nvSpPr>
        <p:spPr>
          <a:xfrm>
            <a:off x="366400" y="4332725"/>
            <a:ext cx="11567100" cy="1565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3800" rIns="0" bIns="0" anchor="t" anchorCtr="0">
            <a:spAutoFit/>
          </a:bodyPr>
          <a:lstStyle/>
          <a:p>
            <a:pPr marL="0" marR="125729" lvl="0" indent="0" algn="l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None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Fill in Table A2 </a:t>
            </a:r>
            <a:r>
              <a:rPr lang="en-GB" sz="2300" dirty="0">
                <a:latin typeface="Rubik"/>
                <a:ea typeface="Rubik"/>
                <a:cs typeface="Rubik"/>
                <a:sym typeface="Rubik"/>
              </a:rPr>
              <a:t>with previous and the new exam choices:</a:t>
            </a:r>
            <a:endParaRPr sz="2300" dirty="0">
              <a:latin typeface="Rubik"/>
              <a:ea typeface="Rubik"/>
              <a:cs typeface="Rubik"/>
              <a:sym typeface="Rubik"/>
            </a:endParaRPr>
          </a:p>
          <a:p>
            <a:pPr marL="457200" marR="125729" lvl="0" indent="-374650" algn="l" rtl="0">
              <a:lnSpc>
                <a:spcPct val="102052"/>
              </a:lnSpc>
              <a:spcBef>
                <a:spcPts val="345"/>
              </a:spcBef>
              <a:spcAft>
                <a:spcPts val="0"/>
              </a:spcAft>
              <a:buSzPts val="2300"/>
              <a:buFont typeface="Rubik"/>
              <a:buChar char="●"/>
            </a:pPr>
            <a:r>
              <a:rPr lang="en-GB" sz="2300" dirty="0">
                <a:latin typeface="Rubik"/>
                <a:ea typeface="Rubik"/>
                <a:cs typeface="Rubik"/>
                <a:sym typeface="Rubik"/>
              </a:rPr>
              <a:t>In case the exam does not change, tick the box “</a:t>
            </a:r>
            <a:r>
              <a:rPr lang="en-GB" sz="2300" b="1" dirty="0">
                <a:solidFill>
                  <a:srgbClr val="38761D"/>
                </a:solidFill>
                <a:latin typeface="Rubik"/>
                <a:ea typeface="Rubik"/>
                <a:cs typeface="Rubik"/>
                <a:sym typeface="Rubik"/>
              </a:rPr>
              <a:t>unchanged component</a:t>
            </a:r>
            <a:r>
              <a:rPr lang="en-GB" sz="2300" dirty="0">
                <a:latin typeface="Rubik"/>
                <a:ea typeface="Rubik"/>
                <a:cs typeface="Rubik"/>
                <a:sym typeface="Rubik"/>
              </a:rPr>
              <a:t>”;</a:t>
            </a:r>
            <a:endParaRPr sz="2300" dirty="0">
              <a:latin typeface="Rubik"/>
              <a:ea typeface="Rubik"/>
              <a:cs typeface="Rubik"/>
              <a:sym typeface="Rubik"/>
            </a:endParaRPr>
          </a:p>
          <a:p>
            <a:pPr marL="457200" marR="125729" lvl="0" indent="-37465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 case of a new exam, tick the box “</a:t>
            </a:r>
            <a:r>
              <a:rPr lang="en-GB" sz="2300" b="1" dirty="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added component</a:t>
            </a: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”;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marR="125729" lvl="0" indent="-374650" algn="l" rtl="0">
              <a:lnSpc>
                <a:spcPct val="10205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In case you want to delete the exam, tick the box “</a:t>
            </a:r>
            <a:r>
              <a:rPr lang="en-GB" sz="2300" b="1" dirty="0">
                <a:solidFill>
                  <a:srgbClr val="990000"/>
                </a:solidFill>
                <a:latin typeface="Rubik"/>
                <a:ea typeface="Rubik"/>
                <a:cs typeface="Rubik"/>
                <a:sym typeface="Rubik"/>
              </a:rPr>
              <a:t>deleted component</a:t>
            </a: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”.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67" name="Google Shape;167;g2b68dc3efd5_2_14"/>
          <p:cNvPicPr preferRelativeResize="0"/>
          <p:nvPr/>
        </p:nvPicPr>
        <p:blipFill rotWithShape="1">
          <a:blip r:embed="rId3">
            <a:alphaModFix/>
          </a:blip>
          <a:srcRect l="2048" r="1323" b="3707"/>
          <a:stretch/>
        </p:blipFill>
        <p:spPr>
          <a:xfrm>
            <a:off x="2522250" y="292600"/>
            <a:ext cx="9268451" cy="3759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b68dc3efd5_2_14"/>
          <p:cNvSpPr/>
          <p:nvPr/>
        </p:nvSpPr>
        <p:spPr>
          <a:xfrm>
            <a:off x="8525250" y="1859675"/>
            <a:ext cx="251100" cy="228300"/>
          </a:xfrm>
          <a:prstGeom prst="ellipse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g2b68dc3efd5_2_14"/>
          <p:cNvSpPr/>
          <p:nvPr/>
        </p:nvSpPr>
        <p:spPr>
          <a:xfrm>
            <a:off x="8273100" y="1230700"/>
            <a:ext cx="755400" cy="330900"/>
          </a:xfrm>
          <a:prstGeom prst="rect">
            <a:avLst/>
          </a:prstGeom>
          <a:noFill/>
          <a:ln w="28575" cap="flat" cmpd="sng">
            <a:solidFill>
              <a:srgbClr val="38761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g2b68dc3efd5_2_14"/>
          <p:cNvSpPr/>
          <p:nvPr/>
        </p:nvSpPr>
        <p:spPr>
          <a:xfrm>
            <a:off x="7684600" y="3013600"/>
            <a:ext cx="251100" cy="228300"/>
          </a:xfrm>
          <a:prstGeom prst="ellipse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1" name="Google Shape;171;g2b68dc3efd5_2_14"/>
          <p:cNvSpPr/>
          <p:nvPr/>
        </p:nvSpPr>
        <p:spPr>
          <a:xfrm>
            <a:off x="7432450" y="1230700"/>
            <a:ext cx="755400" cy="330900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2" name="Google Shape;172;g2b68dc3efd5_2_14"/>
          <p:cNvSpPr/>
          <p:nvPr/>
        </p:nvSpPr>
        <p:spPr>
          <a:xfrm>
            <a:off x="6591800" y="1230700"/>
            <a:ext cx="755400" cy="3309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3" name="Google Shape;173;g2b68dc3efd5_2_14"/>
          <p:cNvSpPr/>
          <p:nvPr/>
        </p:nvSpPr>
        <p:spPr>
          <a:xfrm>
            <a:off x="6843950" y="2206900"/>
            <a:ext cx="251100" cy="228300"/>
          </a:xfrm>
          <a:prstGeom prst="ellipse">
            <a:avLst/>
          </a:prstGeom>
          <a:noFill/>
          <a:ln w="28575" cap="flat" cmpd="sng">
            <a:solidFill>
              <a:srgbClr val="99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8761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68dc3efd5_2_3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g2b68dc3efd5_2_3"/>
          <p:cNvSpPr/>
          <p:nvPr/>
        </p:nvSpPr>
        <p:spPr>
          <a:xfrm>
            <a:off x="398850" y="292600"/>
            <a:ext cx="11333100" cy="14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marR="508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000" b="1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DEADLINE TO SUBMIT THE LEARNING AGREEMENT DURING MOBILITY </a:t>
            </a:r>
            <a:endParaRPr sz="40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1" name="Google Shape;181;g2b68dc3efd5_2_3"/>
          <p:cNvSpPr/>
          <p:nvPr/>
        </p:nvSpPr>
        <p:spPr>
          <a:xfrm>
            <a:off x="512800" y="2002413"/>
            <a:ext cx="6697800" cy="31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Your </a:t>
            </a:r>
            <a:r>
              <a:rPr lang="en-GB" sz="24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During Mobility Learning Agreement</a:t>
            </a: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must be submitted </a:t>
            </a:r>
            <a:r>
              <a:rPr lang="en-GB" sz="2400" u="sng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within three weeks after the beginning of the semester</a:t>
            </a: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No changes will be allowed after the following deadlines: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March 7, 2024- All Departments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ubik"/>
              <a:buChar char="●"/>
            </a:pPr>
            <a:r>
              <a:rPr lang="en-GB" sz="24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March 14, 2024- Engineering Department </a:t>
            </a: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4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82" name="Google Shape;182;g2b68dc3efd5_2_3" descr="Mano che tiene la penna e digita sul compu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75952" y="1299024"/>
            <a:ext cx="3055924" cy="4581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24"/>
          <p:cNvGrpSpPr/>
          <p:nvPr/>
        </p:nvGrpSpPr>
        <p:grpSpPr>
          <a:xfrm>
            <a:off x="0" y="-30480"/>
            <a:ext cx="12192000" cy="6146293"/>
            <a:chOff x="0" y="0"/>
            <a:chExt cx="12192000" cy="6146293"/>
          </a:xfrm>
        </p:grpSpPr>
        <p:sp>
          <p:nvSpPr>
            <p:cNvPr id="188" name="Google Shape;188;p24"/>
            <p:cNvSpPr/>
            <p:nvPr/>
          </p:nvSpPr>
          <p:spPr>
            <a:xfrm>
              <a:off x="649224" y="0"/>
              <a:ext cx="2955290" cy="139065"/>
            </a:xfrm>
            <a:custGeom>
              <a:avLst/>
              <a:gdLst/>
              <a:ahLst/>
              <a:cxnLst/>
              <a:rect l="l" t="t" r="r" b="b"/>
              <a:pathLst>
                <a:path w="2955290" h="139065" extrusionOk="0">
                  <a:moveTo>
                    <a:pt x="2955036" y="0"/>
                  </a:moveTo>
                  <a:lnTo>
                    <a:pt x="0" y="0"/>
                  </a:lnTo>
                  <a:lnTo>
                    <a:pt x="0" y="138683"/>
                  </a:lnTo>
                  <a:lnTo>
                    <a:pt x="2955036" y="138683"/>
                  </a:lnTo>
                  <a:lnTo>
                    <a:pt x="29550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9" name="Google Shape;18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14629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0" name="Google Shape;190;p24"/>
          <p:cNvSpPr txBox="1">
            <a:spLocks noGrp="1"/>
          </p:cNvSpPr>
          <p:nvPr>
            <p:ph type="title"/>
          </p:nvPr>
        </p:nvSpPr>
        <p:spPr>
          <a:xfrm>
            <a:off x="1377607" y="553085"/>
            <a:ext cx="9436800" cy="12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59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Further information: </a:t>
            </a:r>
            <a:r>
              <a:rPr lang="en-GB" sz="24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erasmus.exchange@unibg.it</a:t>
            </a:r>
            <a:r>
              <a:rPr lang="en-GB" sz="24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4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b68dc3efd5_1_25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1" name="Google Shape;61;g2b68dc3efd5_1_25"/>
          <p:cNvSpPr/>
          <p:nvPr/>
        </p:nvSpPr>
        <p:spPr>
          <a:xfrm>
            <a:off x="154650" y="572800"/>
            <a:ext cx="11882700" cy="4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600" b="1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Where to find the LEARNING AGREEMENT BEFORE MOBILITY:</a:t>
            </a:r>
            <a:endParaRPr sz="36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6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600" b="1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0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You can download the Learning Agreement Before Mobility visiting the </a:t>
            </a:r>
            <a:r>
              <a:rPr lang="en-GB" sz="30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3"/>
              </a:rPr>
              <a:t>University of Bergamo webpage</a:t>
            </a: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0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&gt; Global </a:t>
            </a: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0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&gt; Erasmus - Incoming students</a:t>
            </a: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GB" sz="30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&gt; Before leaving home: course catalogue and Learning Agreement</a:t>
            </a: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3000">
              <a:solidFill>
                <a:srgbClr val="1F3863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22222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b4abc5dd54_0_6"/>
          <p:cNvSpPr txBox="1">
            <a:spLocks noGrp="1"/>
          </p:cNvSpPr>
          <p:nvPr>
            <p:ph type="title"/>
          </p:nvPr>
        </p:nvSpPr>
        <p:spPr>
          <a:xfrm>
            <a:off x="1402792" y="2926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8" name="Google Shape;68;g2b4abc5dd54_0_6"/>
          <p:cNvSpPr txBox="1">
            <a:spLocks noGrp="1"/>
          </p:cNvSpPr>
          <p:nvPr>
            <p:ph type="title"/>
          </p:nvPr>
        </p:nvSpPr>
        <p:spPr>
          <a:xfrm>
            <a:off x="619350" y="289750"/>
            <a:ext cx="1593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Step 1</a:t>
            </a:r>
            <a:endParaRPr sz="3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69" name="Google Shape;69;g2b4abc5dd54_0_6"/>
          <p:cNvSpPr txBox="1"/>
          <p:nvPr/>
        </p:nvSpPr>
        <p:spPr>
          <a:xfrm>
            <a:off x="2332913" y="423100"/>
            <a:ext cx="8387400" cy="17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Complete the first section with the requested details about: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student;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sending institution (your home University);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marR="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receiving institution (the University of Bergamo).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0" name="Google Shape;70;g2b4abc5dd54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163" y="2327300"/>
            <a:ext cx="9210675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b68254bf02_1_2"/>
          <p:cNvSpPr txBox="1">
            <a:spLocks noGrp="1"/>
          </p:cNvSpPr>
          <p:nvPr>
            <p:ph type="title"/>
          </p:nvPr>
        </p:nvSpPr>
        <p:spPr>
          <a:xfrm>
            <a:off x="2113242" y="4029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7" name="Google Shape;77;g2b68254bf02_1_2"/>
          <p:cNvSpPr txBox="1">
            <a:spLocks noGrp="1"/>
          </p:cNvSpPr>
          <p:nvPr>
            <p:ph type="title"/>
          </p:nvPr>
        </p:nvSpPr>
        <p:spPr>
          <a:xfrm>
            <a:off x="835075" y="400050"/>
            <a:ext cx="1593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Step 2</a:t>
            </a:r>
            <a:endParaRPr sz="3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8" name="Google Shape;78;g2b68254bf02_1_2"/>
          <p:cNvSpPr txBox="1"/>
          <p:nvPr/>
        </p:nvSpPr>
        <p:spPr>
          <a:xfrm>
            <a:off x="2796863" y="402900"/>
            <a:ext cx="8387400" cy="12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Complete Table A with the list of teaching units that you will attend at the receiving institution (University of Bergamo).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14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79" name="Google Shape;79;g2b68254bf02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5675" y="1345713"/>
            <a:ext cx="90868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b68254bf02_1_2"/>
          <p:cNvSpPr txBox="1"/>
          <p:nvPr/>
        </p:nvSpPr>
        <p:spPr>
          <a:xfrm>
            <a:off x="2118150" y="5162025"/>
            <a:ext cx="8841900" cy="6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University of Bergamo </a:t>
            </a:r>
            <a:r>
              <a:rPr lang="en-GB" sz="2100" b="1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course catalogue</a:t>
            </a:r>
            <a:r>
              <a:rPr lang="en-GB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is available at the following link: </a:t>
            </a:r>
            <a:r>
              <a:rPr lang="en-GB" sz="2100" u="sng">
                <a:solidFill>
                  <a:schemeClr val="hlink"/>
                </a:solidFill>
                <a:latin typeface="Rubik"/>
                <a:ea typeface="Rubik"/>
                <a:cs typeface="Rubik"/>
                <a:sym typeface="Rubik"/>
                <a:hlinkClick r:id="rId4"/>
              </a:rPr>
              <a:t>https://en.unibg.it/study/attendance/courses-list</a:t>
            </a:r>
            <a:r>
              <a:rPr lang="en-GB" sz="21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endParaRPr sz="21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b68254bf02_1_8"/>
          <p:cNvSpPr txBox="1"/>
          <p:nvPr/>
        </p:nvSpPr>
        <p:spPr>
          <a:xfrm>
            <a:off x="521600" y="868275"/>
            <a:ext cx="3840000" cy="48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Once you select the teaching unit you are interested in, you will find out all the information required to fill in Table A of your Learning Agreement: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Code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Name of the exam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Semester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ECTS Credits.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87" name="Google Shape;87;g2b68254bf02_1_8"/>
          <p:cNvPicPr preferRelativeResize="0"/>
          <p:nvPr/>
        </p:nvPicPr>
        <p:blipFill rotWithShape="1">
          <a:blip r:embed="rId3">
            <a:alphaModFix/>
          </a:blip>
          <a:srcRect l="8989" t="12602" r="37183" b="6511"/>
          <a:stretch/>
        </p:blipFill>
        <p:spPr>
          <a:xfrm>
            <a:off x="5356050" y="467313"/>
            <a:ext cx="5946523" cy="50264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g2b68254bf02_1_8"/>
          <p:cNvSpPr/>
          <p:nvPr/>
        </p:nvSpPr>
        <p:spPr>
          <a:xfrm>
            <a:off x="5501325" y="868275"/>
            <a:ext cx="936000" cy="4476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9" name="Google Shape;89;g2b68254bf02_1_8"/>
          <p:cNvSpPr/>
          <p:nvPr/>
        </p:nvSpPr>
        <p:spPr>
          <a:xfrm>
            <a:off x="6437325" y="807225"/>
            <a:ext cx="1842000" cy="5697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g2b68254bf02_1_8"/>
          <p:cNvSpPr/>
          <p:nvPr/>
        </p:nvSpPr>
        <p:spPr>
          <a:xfrm>
            <a:off x="8029300" y="4368500"/>
            <a:ext cx="600000" cy="203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1" name="Google Shape;91;g2b68254bf02_1_8"/>
          <p:cNvSpPr/>
          <p:nvPr/>
        </p:nvSpPr>
        <p:spPr>
          <a:xfrm>
            <a:off x="8029300" y="4816200"/>
            <a:ext cx="936000" cy="3555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b68254bf02_1_31"/>
          <p:cNvSpPr txBox="1"/>
          <p:nvPr/>
        </p:nvSpPr>
        <p:spPr>
          <a:xfrm>
            <a:off x="7669275" y="2589875"/>
            <a:ext cx="3530100" cy="28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chemeClr val="dk1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Incoming Erasmus/Exchange students can select units from all Departments keeping in mind that at least 50% of the chosen teaching units must belong to the study field of the agreement under which they have been nominated.</a:t>
            </a:r>
            <a:endParaRPr sz="1900">
              <a:solidFill>
                <a:schemeClr val="dk1"/>
              </a:solidFill>
            </a:endParaRPr>
          </a:p>
        </p:txBody>
      </p:sp>
      <p:sp>
        <p:nvSpPr>
          <p:cNvPr id="98" name="Google Shape;98;g2b68254bf02_1_31"/>
          <p:cNvSpPr txBox="1"/>
          <p:nvPr/>
        </p:nvSpPr>
        <p:spPr>
          <a:xfrm>
            <a:off x="1610700" y="1524600"/>
            <a:ext cx="3636600" cy="26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0" lvl="0" indent="0" algn="ctr" rtl="0">
              <a:spcBef>
                <a:spcPts val="142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22222"/>
                </a:solidFill>
                <a:highlight>
                  <a:srgbClr val="FFFFFF"/>
                </a:highlight>
                <a:latin typeface="Rubik"/>
                <a:ea typeface="Rubik"/>
                <a:cs typeface="Rubik"/>
                <a:sym typeface="Rubik"/>
              </a:rPr>
              <a:t>The University of Bergamo offers to Incoming Erasmus/Exchange students a wide choice of courses at the Bachelor and Master level. The list of courses is updated once a year by each Department. Our degree courses are made up of teaching units</a:t>
            </a:r>
            <a:endParaRPr sz="19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g2b68254bf02_1_31"/>
          <p:cNvSpPr/>
          <p:nvPr/>
        </p:nvSpPr>
        <p:spPr>
          <a:xfrm>
            <a:off x="1253250" y="855750"/>
            <a:ext cx="4351500" cy="3983400"/>
          </a:xfrm>
          <a:prstGeom prst="ellipse">
            <a:avLst/>
          </a:prstGeom>
          <a:noFill/>
          <a:ln w="38100" cap="flat" cmpd="sng">
            <a:solidFill>
              <a:srgbClr val="3B61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0" name="Google Shape;100;g2b68254bf02_1_31"/>
          <p:cNvSpPr/>
          <p:nvPr/>
        </p:nvSpPr>
        <p:spPr>
          <a:xfrm>
            <a:off x="7258575" y="1824725"/>
            <a:ext cx="4351500" cy="4072200"/>
          </a:xfrm>
          <a:prstGeom prst="ellipse">
            <a:avLst/>
          </a:prstGeom>
          <a:noFill/>
          <a:ln w="38100" cap="flat" cmpd="sng">
            <a:solidFill>
              <a:srgbClr val="3B61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b68254bf02_1_22"/>
          <p:cNvSpPr txBox="1">
            <a:spLocks noGrp="1"/>
          </p:cNvSpPr>
          <p:nvPr>
            <p:ph type="title"/>
          </p:nvPr>
        </p:nvSpPr>
        <p:spPr>
          <a:xfrm>
            <a:off x="2113242" y="4029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7" name="Google Shape;107;g2b68254bf02_1_22"/>
          <p:cNvSpPr txBox="1">
            <a:spLocks noGrp="1"/>
          </p:cNvSpPr>
          <p:nvPr>
            <p:ph type="title"/>
          </p:nvPr>
        </p:nvSpPr>
        <p:spPr>
          <a:xfrm>
            <a:off x="887190" y="594725"/>
            <a:ext cx="1593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 dirty="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Step 3</a:t>
            </a:r>
            <a:endParaRPr sz="3800" dirty="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08" name="Google Shape;108;g2b68254bf02_1_22"/>
          <p:cNvPicPr preferRelativeResize="0"/>
          <p:nvPr/>
        </p:nvPicPr>
        <p:blipFill rotWithShape="1">
          <a:blip r:embed="rId3">
            <a:alphaModFix/>
          </a:blip>
          <a:srcRect l="14779" t="55282" r="14941" b="36534"/>
          <a:stretch/>
        </p:blipFill>
        <p:spPr>
          <a:xfrm>
            <a:off x="538775" y="2893825"/>
            <a:ext cx="11233301" cy="7356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2b68254bf02_1_22"/>
          <p:cNvSpPr txBox="1"/>
          <p:nvPr/>
        </p:nvSpPr>
        <p:spPr>
          <a:xfrm>
            <a:off x="2848338" y="517475"/>
            <a:ext cx="83874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Fill in the language proficiency section with your level of competence.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b68dc3efd5_1_2"/>
          <p:cNvSpPr txBox="1">
            <a:spLocks noGrp="1"/>
          </p:cNvSpPr>
          <p:nvPr>
            <p:ph type="title"/>
          </p:nvPr>
        </p:nvSpPr>
        <p:spPr>
          <a:xfrm>
            <a:off x="2113242" y="4029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6" name="Google Shape;116;g2b68dc3efd5_1_2"/>
          <p:cNvSpPr txBox="1">
            <a:spLocks noGrp="1"/>
          </p:cNvSpPr>
          <p:nvPr>
            <p:ph type="title"/>
          </p:nvPr>
        </p:nvSpPr>
        <p:spPr>
          <a:xfrm>
            <a:off x="855425" y="400050"/>
            <a:ext cx="1593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Step 4</a:t>
            </a:r>
            <a:endParaRPr sz="3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7" name="Google Shape;117;g2b68dc3efd5_1_2"/>
          <p:cNvSpPr txBox="1"/>
          <p:nvPr/>
        </p:nvSpPr>
        <p:spPr>
          <a:xfrm>
            <a:off x="2643275" y="504650"/>
            <a:ext cx="8474700" cy="1254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 dirty="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Complete Table B with the teaching units offered at your home university that will be replaced by the units taken at the host university. </a:t>
            </a:r>
            <a:endParaRPr sz="2300" dirty="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18" name="Google Shape;118;g2b68dc3efd5_1_2"/>
          <p:cNvPicPr preferRelativeResize="0"/>
          <p:nvPr/>
        </p:nvPicPr>
        <p:blipFill rotWithShape="1">
          <a:blip r:embed="rId3">
            <a:alphaModFix/>
          </a:blip>
          <a:srcRect l="14856" t="24235" r="14095" b="22919"/>
          <a:stretch/>
        </p:blipFill>
        <p:spPr>
          <a:xfrm>
            <a:off x="2643275" y="2106829"/>
            <a:ext cx="8387400" cy="3509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b68dc3efd5_1_13"/>
          <p:cNvSpPr txBox="1">
            <a:spLocks noGrp="1"/>
          </p:cNvSpPr>
          <p:nvPr>
            <p:ph type="title"/>
          </p:nvPr>
        </p:nvSpPr>
        <p:spPr>
          <a:xfrm>
            <a:off x="2113242" y="402906"/>
            <a:ext cx="4159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7925" rIns="0" bIns="0" anchor="t" anchorCtr="0">
            <a:spAutoFit/>
          </a:bodyPr>
          <a:lstStyle/>
          <a:p>
            <a:pPr marL="12700" marR="5080" lvl="0" indent="0" algn="l" rtl="0">
              <a:lnSpc>
                <a:spcPct val="108124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200">
                <a:latin typeface="Rubik"/>
                <a:ea typeface="Rubik"/>
                <a:cs typeface="Rubik"/>
                <a:sym typeface="Rubik"/>
              </a:rPr>
              <a:t> cancccccccwelc</a:t>
            </a:r>
            <a:endParaRPr sz="32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5" name="Google Shape;125;g2b68dc3efd5_1_13"/>
          <p:cNvSpPr txBox="1">
            <a:spLocks noGrp="1"/>
          </p:cNvSpPr>
          <p:nvPr>
            <p:ph type="title"/>
          </p:nvPr>
        </p:nvSpPr>
        <p:spPr>
          <a:xfrm>
            <a:off x="855425" y="400050"/>
            <a:ext cx="1593600" cy="5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3600">
                <a:solidFill>
                  <a:srgbClr val="1F3863"/>
                </a:solidFill>
                <a:latin typeface="Rubik"/>
                <a:ea typeface="Rubik"/>
                <a:cs typeface="Rubik"/>
                <a:sym typeface="Rubik"/>
              </a:rPr>
              <a:t>Step 5</a:t>
            </a:r>
            <a:endParaRPr sz="3800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6" name="Google Shape;126;g2b68dc3efd5_1_13"/>
          <p:cNvSpPr txBox="1"/>
          <p:nvPr/>
        </p:nvSpPr>
        <p:spPr>
          <a:xfrm>
            <a:off x="2643275" y="504650"/>
            <a:ext cx="8474700" cy="16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25" rIns="0" bIns="0" anchor="t" anchorCtr="0">
            <a:spAutoFit/>
          </a:bodyPr>
          <a:lstStyle/>
          <a:p>
            <a:pPr marL="12700" lvl="0" indent="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document needs to be signed by all parties involved: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student;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responsible person at the Sending Institution;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Rubik"/>
              <a:buChar char="●"/>
            </a:pPr>
            <a:r>
              <a:rPr lang="en-GB" sz="230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The responsible person at the Receiving Institution.</a:t>
            </a:r>
            <a:endParaRPr sz="230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27" name="Google Shape;127;g2b68dc3efd5_1_13"/>
          <p:cNvPicPr preferRelativeResize="0"/>
          <p:nvPr/>
        </p:nvPicPr>
        <p:blipFill rotWithShape="1">
          <a:blip r:embed="rId3">
            <a:alphaModFix/>
          </a:blip>
          <a:srcRect l="13636" t="25709" r="13868" b="23780"/>
          <a:stretch/>
        </p:blipFill>
        <p:spPr>
          <a:xfrm>
            <a:off x="2643275" y="2598025"/>
            <a:ext cx="7945574" cy="311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656</Words>
  <Application>Microsoft Office PowerPoint</Application>
  <PresentationFormat>Widescreen</PresentationFormat>
  <Paragraphs>98</Paragraphs>
  <Slides>16</Slides>
  <Notes>16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1" baseType="lpstr">
      <vt:lpstr>Trebuchet MS</vt:lpstr>
      <vt:lpstr>Arial</vt:lpstr>
      <vt:lpstr>Rubik</vt:lpstr>
      <vt:lpstr>Calibri</vt:lpstr>
      <vt:lpstr>Office Theme</vt:lpstr>
      <vt:lpstr>Presentazione standard di PowerPoint</vt:lpstr>
      <vt:lpstr> cancccccccwelc</vt:lpstr>
      <vt:lpstr> cancccccccwelc</vt:lpstr>
      <vt:lpstr> cancccccccwelc</vt:lpstr>
      <vt:lpstr>Presentazione standard di PowerPoint</vt:lpstr>
      <vt:lpstr>Presentazione standard di PowerPoint</vt:lpstr>
      <vt:lpstr> cancccccccwelc</vt:lpstr>
      <vt:lpstr> cancccccccwelc</vt:lpstr>
      <vt:lpstr> cancccccccwelc</vt:lpstr>
      <vt:lpstr> cancccccccwelc</vt:lpstr>
      <vt:lpstr> cancccccccwelc</vt:lpstr>
      <vt:lpstr> cancccccccwelc</vt:lpstr>
      <vt:lpstr> cancccccccwelc</vt:lpstr>
      <vt:lpstr> cancccccccwelc</vt:lpstr>
      <vt:lpstr> cancccccccwelc</vt:lpstr>
      <vt:lpstr>Further information: erasmus.exchange@unibg.it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Valentina DELUCCHI</cp:lastModifiedBy>
  <cp:revision>3</cp:revision>
  <dcterms:created xsi:type="dcterms:W3CDTF">2022-11-15T09:03:25Z</dcterms:created>
  <dcterms:modified xsi:type="dcterms:W3CDTF">2024-02-06T14:49:02Z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2022-11-15T00:00:00Z</vt:filetime>
  </property>
</Properties>
</file>